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8" r:id="rId2"/>
    <p:sldId id="698" r:id="rId3"/>
    <p:sldId id="702" r:id="rId4"/>
    <p:sldId id="700" r:id="rId5"/>
    <p:sldId id="703" r:id="rId6"/>
    <p:sldId id="699" r:id="rId7"/>
    <p:sldId id="704" r:id="rId8"/>
    <p:sldId id="705" r:id="rId9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63">
          <p15:clr>
            <a:srgbClr val="A4A3A4"/>
          </p15:clr>
        </p15:guide>
        <p15:guide id="2" orient="horz" pos="4156">
          <p15:clr>
            <a:srgbClr val="A4A3A4"/>
          </p15:clr>
        </p15:guide>
        <p15:guide id="3" orient="horz" pos="572">
          <p15:clr>
            <a:srgbClr val="A4A3A4"/>
          </p15:clr>
        </p15:guide>
        <p15:guide id="4" pos="431">
          <p15:clr>
            <a:srgbClr val="A4A3A4"/>
          </p15:clr>
        </p15:guide>
        <p15:guide id="5" pos="555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nessa Cook" initials="V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6600"/>
    <a:srgbClr val="FF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2639" autoAdjust="0"/>
  </p:normalViewPr>
  <p:slideViewPr>
    <p:cSldViewPr showGuides="1">
      <p:cViewPr>
        <p:scale>
          <a:sx n="72" d="100"/>
          <a:sy n="72" d="100"/>
        </p:scale>
        <p:origin x="-2670" y="-792"/>
      </p:cViewPr>
      <p:guideLst>
        <p:guide orient="horz" pos="663"/>
        <p:guide orient="horz" pos="4156"/>
        <p:guide orient="horz" pos="572"/>
        <p:guide pos="431"/>
        <p:guide pos="55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84"/>
    </p:cViewPr>
  </p:sorterViewPr>
  <p:notesViewPr>
    <p:cSldViewPr showGuides="1">
      <p:cViewPr varScale="1">
        <p:scale>
          <a:sx n="79" d="100"/>
          <a:sy n="79" d="100"/>
        </p:scale>
        <p:origin x="-240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470"/>
            <a:ext cx="2945659" cy="496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470"/>
            <a:ext cx="2945659" cy="496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7B4FFF4-F46D-48CA-BF0C-AFDBE36E35E0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3625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4421"/>
            <a:ext cx="4984962" cy="44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470"/>
            <a:ext cx="2945659" cy="496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470"/>
            <a:ext cx="2945659" cy="496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1A0A9C66-08A0-4FA5-963B-30DAD4A2D07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061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15778B-EEBD-41C1-A364-A249C21E3D9B}" type="slidenum">
              <a:rPr lang="de-DE" altLang="de-DE" smtClean="0"/>
              <a:pPr eaLnBrk="1" hangingPunct="1">
                <a:spcBef>
                  <a:spcPct val="0"/>
                </a:spcBef>
              </a:pPr>
              <a:t>1</a:t>
            </a:fld>
            <a:endParaRPr lang="de-DE" altLang="de-DE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527562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800" y="8382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2057400" y="4038600"/>
            <a:ext cx="2057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dirty="0" smtClean="0"/>
          </a:p>
        </p:txBody>
      </p:sp>
      <p:pic>
        <p:nvPicPr>
          <p:cNvPr id="6" name="Picture 33" descr="oekologo-6cm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"/>
            <a:ext cx="25146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6" descr="balken-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53988"/>
            <a:ext cx="106362" cy="647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8135937" cy="2303462"/>
          </a:xfrm>
        </p:spPr>
        <p:txBody>
          <a:bodyPr anchor="t"/>
          <a:lstStyle>
            <a:lvl1pPr algn="ctr">
              <a:defRPr sz="2800"/>
            </a:lvl1pPr>
          </a:lstStyle>
          <a:p>
            <a:pPr lvl="0"/>
            <a:r>
              <a:rPr lang="de-DE" noProof="0" smtClean="0"/>
              <a:t>Mastertitelformat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429000"/>
            <a:ext cx="8135937" cy="3168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7971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1B05C-9ADB-48A4-AFF6-9C1D25ECD8C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431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6563" y="0"/>
            <a:ext cx="2033587" cy="65976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4213" y="0"/>
            <a:ext cx="5949950" cy="65976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3515F-DC79-44DA-B05B-586051C3AD3D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885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BBFC0-4F1F-4BD4-8063-CF2D1B543EB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730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5791D-F5B1-4EF7-A744-21009BD9496B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518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3990975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27588" y="1125538"/>
            <a:ext cx="3992562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96F2D-E10C-49F8-AB8D-B08EABD8E1D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519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EAA3-419B-4273-BC66-6943FA2A48B4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085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AB37D-43BC-48B4-B816-73FBEEAE9F60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88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7636C-0027-44BF-9802-CC7C621A939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472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1272D-69F8-4446-8EE8-791D6128105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5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CA176-BC59-472B-B4BC-DBA1A8A28C9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034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0"/>
            <a:ext cx="5759450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b="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900" b="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46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 b="0"/>
            </a:lvl1pPr>
          </a:lstStyle>
          <a:p>
            <a:pPr>
              <a:defRPr/>
            </a:pPr>
            <a:fld id="{5350D095-2FB9-4088-A7A3-7C47B7D9EB63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8382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pic>
        <p:nvPicPr>
          <p:cNvPr id="1031" name="Picture 16" descr="oekologo-6cm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"/>
            <a:ext cx="25146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135937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pic>
        <p:nvPicPr>
          <p:cNvPr id="1033" name="Picture 27" descr="balken-1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53988"/>
            <a:ext cx="106362" cy="647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8135937" cy="2591494"/>
          </a:xfrm>
          <a:noFill/>
        </p:spPr>
        <p:txBody>
          <a:bodyPr/>
          <a:lstStyle/>
          <a:p>
            <a:pPr algn="l" eaLnBrk="1" hangingPunct="1"/>
            <a:r>
              <a:rPr lang="ru-RU" altLang="de-DE" dirty="0" smtClean="0">
                <a:solidFill>
                  <a:srgbClr val="FF0000"/>
                </a:solidFill>
              </a:rPr>
              <a:t>Реализация Парижского соглашения</a:t>
            </a:r>
            <a:r>
              <a:rPr lang="en-US" altLang="de-DE" dirty="0" smtClean="0">
                <a:solidFill>
                  <a:srgbClr val="FF0000"/>
                </a:solidFill>
              </a:rPr>
              <a:t>: </a:t>
            </a:r>
            <a:br>
              <a:rPr lang="en-US" altLang="de-DE" dirty="0" smtClean="0">
                <a:solidFill>
                  <a:srgbClr val="FF0000"/>
                </a:solidFill>
              </a:rPr>
            </a:br>
            <a:r>
              <a:rPr lang="ru-RU" altLang="de-DE" dirty="0" smtClean="0">
                <a:solidFill>
                  <a:srgbClr val="FF0000"/>
                </a:solidFill>
              </a:rPr>
              <a:t>переход к </a:t>
            </a:r>
            <a:r>
              <a:rPr lang="ru-RU" altLang="de-DE" dirty="0" err="1" smtClean="0">
                <a:solidFill>
                  <a:srgbClr val="FF0000"/>
                </a:solidFill>
              </a:rPr>
              <a:t>низкоуглеродной</a:t>
            </a:r>
            <a:r>
              <a:rPr lang="ru-RU" altLang="de-DE" dirty="0" smtClean="0">
                <a:solidFill>
                  <a:srgbClr val="FF0000"/>
                </a:solidFill>
              </a:rPr>
              <a:t> экономике. Стратегии, последствия и эффективный комплекс мер политики</a:t>
            </a:r>
            <a:endParaRPr lang="en-US" altLang="de-DE" dirty="0" smtClean="0">
              <a:solidFill>
                <a:srgbClr val="FF0000"/>
              </a:solidFill>
            </a:endParaRP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717032"/>
            <a:ext cx="8135937" cy="2880618"/>
          </a:xfrm>
          <a:noFill/>
        </p:spPr>
        <p:txBody>
          <a:bodyPr/>
          <a:lstStyle/>
          <a:p>
            <a:pPr algn="l" eaLnBrk="1" hangingPunct="1"/>
            <a:r>
              <a:rPr lang="ru-RU" altLang="de-DE" sz="1800" dirty="0" smtClean="0"/>
              <a:t>Совещание Совета по переходу к «зеленой» экономике при Президенте Республики Казахстан под председательством Премьера-министра </a:t>
            </a:r>
            <a:r>
              <a:rPr lang="ru-RU" altLang="de-DE" sz="1800" dirty="0"/>
              <a:t>Республики Казахстан</a:t>
            </a:r>
            <a:r>
              <a:rPr lang="ru-RU" altLang="de-DE" sz="1800" dirty="0" smtClean="0"/>
              <a:t> </a:t>
            </a:r>
            <a:r>
              <a:rPr lang="ru-RU" altLang="de-DE" sz="1800" dirty="0" err="1" smtClean="0"/>
              <a:t>Карима</a:t>
            </a:r>
            <a:r>
              <a:rPr lang="ru-RU" altLang="de-DE" sz="1800" dirty="0" smtClean="0"/>
              <a:t> </a:t>
            </a:r>
            <a:r>
              <a:rPr lang="ru-RU" altLang="de-DE" sz="1800" dirty="0" err="1" smtClean="0"/>
              <a:t>Масимова</a:t>
            </a:r>
            <a:endParaRPr lang="en-US" altLang="de-DE" sz="1800" dirty="0"/>
          </a:p>
          <a:p>
            <a:pPr algn="l" eaLnBrk="1" hangingPunct="1"/>
            <a:endParaRPr lang="en-US" altLang="de-DE" sz="1800" dirty="0" smtClean="0"/>
          </a:p>
          <a:p>
            <a:pPr algn="l" eaLnBrk="1" hangingPunct="1"/>
            <a:endParaRPr lang="en-US" altLang="de-DE" sz="1800" dirty="0" smtClean="0"/>
          </a:p>
          <a:p>
            <a:pPr algn="l" eaLnBrk="1" hangingPunct="1"/>
            <a:r>
              <a:rPr lang="ru-RU" altLang="de-DE" sz="1800" dirty="0" smtClean="0"/>
              <a:t>Д-р </a:t>
            </a:r>
            <a:r>
              <a:rPr lang="ru-RU" altLang="de-DE" sz="1800" smtClean="0"/>
              <a:t>Феликс </a:t>
            </a:r>
            <a:r>
              <a:rPr lang="ru-RU" altLang="de-DE" sz="1800" smtClean="0"/>
              <a:t>К. </a:t>
            </a:r>
            <a:r>
              <a:rPr lang="ru-RU" altLang="de-DE" sz="1800" dirty="0" err="1" smtClean="0"/>
              <a:t>Маттес</a:t>
            </a:r>
            <a:endParaRPr lang="en-US" altLang="de-DE" sz="1800" dirty="0" smtClean="0"/>
          </a:p>
          <a:p>
            <a:pPr algn="l" eaLnBrk="1" hangingPunct="1"/>
            <a:r>
              <a:rPr lang="ru-RU" altLang="de-DE" sz="1800" dirty="0" smtClean="0"/>
              <a:t>г. Астана</a:t>
            </a:r>
            <a:r>
              <a:rPr lang="en-US" altLang="de-DE" sz="1800" dirty="0" smtClean="0"/>
              <a:t>, 4</a:t>
            </a:r>
            <a:r>
              <a:rPr lang="ru-RU" altLang="de-DE" sz="1800" dirty="0" smtClean="0"/>
              <a:t> июля </a:t>
            </a:r>
            <a:r>
              <a:rPr lang="en-US" altLang="de-DE" sz="1800" dirty="0" smtClean="0"/>
              <a:t>2016</a:t>
            </a:r>
            <a:r>
              <a:rPr lang="ru-RU" altLang="de-DE" sz="1800" dirty="0" smtClean="0"/>
              <a:t> г</a:t>
            </a:r>
            <a:endParaRPr lang="en-US" altLang="de-DE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908720"/>
            <a:ext cx="8640960" cy="5949280"/>
          </a:xfrm>
        </p:spPr>
        <p:txBody>
          <a:bodyPr/>
          <a:lstStyle/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800" dirty="0" smtClean="0"/>
              <a:t>С заключением Парижского соглашения (ПС) согласованные меры по предотвращению опасных изменений климата значительно расширились </a:t>
            </a:r>
            <a:endParaRPr lang="en-US" sz="18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800" dirty="0" smtClean="0"/>
              <a:t>Киотский протокол к </a:t>
            </a:r>
            <a:r>
              <a:rPr lang="ru-RU" sz="1800" dirty="0"/>
              <a:t>Р</a:t>
            </a:r>
            <a:r>
              <a:rPr lang="ru-RU" sz="1800" dirty="0" smtClean="0"/>
              <a:t>амочной конвенции ООН</a:t>
            </a:r>
            <a:r>
              <a:rPr lang="en-US" sz="1800" dirty="0" smtClean="0"/>
              <a:t> </a:t>
            </a:r>
            <a:r>
              <a:rPr lang="ru-RU" sz="1800" dirty="0" smtClean="0"/>
              <a:t>об изменении климата охватывает</a:t>
            </a:r>
            <a:r>
              <a:rPr lang="en-US" sz="1800" dirty="0" smtClean="0"/>
              <a:t> 12% </a:t>
            </a:r>
            <a:r>
              <a:rPr lang="ru-RU" sz="1800" dirty="0" smtClean="0"/>
              <a:t>мировых выбросов </a:t>
            </a:r>
            <a:endParaRPr lang="en-US" sz="18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800" dirty="0" smtClean="0"/>
              <a:t>Предполагаемые определяемые на национальном уровне вклады (</a:t>
            </a:r>
            <a:r>
              <a:rPr lang="en-US" sz="1800" dirty="0" smtClean="0"/>
              <a:t>INDC</a:t>
            </a:r>
            <a:r>
              <a:rPr lang="ru-RU" sz="1800" dirty="0" smtClean="0"/>
              <a:t>) охватывают более </a:t>
            </a:r>
            <a:r>
              <a:rPr lang="en-US" sz="1800" dirty="0" smtClean="0"/>
              <a:t>95% </a:t>
            </a:r>
            <a:r>
              <a:rPr lang="ru-RU" sz="1800" dirty="0"/>
              <a:t>мировых выбросов </a:t>
            </a:r>
            <a:endParaRPr lang="en-US" sz="1800" dirty="0" smtClean="0"/>
          </a:p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800" dirty="0" smtClean="0"/>
              <a:t>Механизмы ПС существенно расширили перспективы международной координации политики в области изменения климата </a:t>
            </a:r>
            <a:endParaRPr lang="en-US" sz="18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800" dirty="0" smtClean="0"/>
              <a:t>удержание </a:t>
            </a:r>
            <a:r>
              <a:rPr lang="ru-RU" sz="1800" dirty="0"/>
              <a:t>прироста глобальной средней температуры намного ниже </a:t>
            </a:r>
            <a:r>
              <a:rPr lang="ru-RU" sz="1800" dirty="0" smtClean="0"/>
              <a:t>2°С сверх </a:t>
            </a:r>
            <a:r>
              <a:rPr lang="ru-RU" sz="1800" dirty="0"/>
              <a:t>доиндустриальных уровней и </a:t>
            </a:r>
            <a:r>
              <a:rPr lang="ru-RU" sz="1800" dirty="0" smtClean="0"/>
              <a:t>приложение </a:t>
            </a:r>
            <a:r>
              <a:rPr lang="ru-RU" sz="1800" dirty="0"/>
              <a:t>усилий в целях </a:t>
            </a:r>
            <a:r>
              <a:rPr lang="ru-RU" sz="1800" dirty="0" smtClean="0"/>
              <a:t>ограничения </a:t>
            </a:r>
            <a:r>
              <a:rPr lang="ru-RU" sz="1800" dirty="0"/>
              <a:t>роста температуры до </a:t>
            </a:r>
            <a:r>
              <a:rPr lang="ru-RU" sz="1800" dirty="0" smtClean="0"/>
              <a:t>1,5°С</a:t>
            </a:r>
            <a:r>
              <a:rPr lang="ru-RU" sz="1800" dirty="0"/>
              <a:t> </a:t>
            </a:r>
            <a:r>
              <a:rPr lang="en-US" sz="1800" dirty="0" smtClean="0"/>
              <a:t>(</a:t>
            </a:r>
            <a:r>
              <a:rPr lang="ru-RU" sz="1800" dirty="0" smtClean="0"/>
              <a:t>Статья </a:t>
            </a:r>
            <a:r>
              <a:rPr lang="en-US" sz="1800" dirty="0" smtClean="0"/>
              <a:t>2.1a)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800" dirty="0"/>
              <a:t>с</a:t>
            </a:r>
            <a:r>
              <a:rPr lang="ru-RU" sz="1800" dirty="0" smtClean="0"/>
              <a:t>тремление к тому, чтобы как </a:t>
            </a:r>
            <a:r>
              <a:rPr lang="ru-RU" sz="1800" dirty="0"/>
              <a:t>можно скорее достичь глобального пика </a:t>
            </a:r>
            <a:r>
              <a:rPr lang="ru-RU" sz="1800" dirty="0" smtClean="0"/>
              <a:t>выбросов </a:t>
            </a:r>
            <a:r>
              <a:rPr lang="ru-RU" sz="1800" dirty="0"/>
              <a:t>парниковых газов, </a:t>
            </a:r>
            <a:r>
              <a:rPr lang="ru-RU" sz="1800" dirty="0" smtClean="0"/>
              <a:t>и быстрое сокращение выбросов в последующем</a:t>
            </a:r>
            <a:r>
              <a:rPr lang="en-US" sz="1800" dirty="0" smtClean="0"/>
              <a:t> </a:t>
            </a:r>
            <a:r>
              <a:rPr lang="ru-RU" sz="1800" dirty="0" smtClean="0"/>
              <a:t>(Статья </a:t>
            </a:r>
            <a:r>
              <a:rPr lang="en-US" sz="1800" dirty="0" smtClean="0"/>
              <a:t>4.1</a:t>
            </a:r>
            <a:r>
              <a:rPr lang="en-US" sz="1800" dirty="0"/>
              <a:t>)</a:t>
            </a:r>
            <a:endParaRPr lang="en-US" sz="18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800" dirty="0" smtClean="0"/>
              <a:t>сбалансированность </a:t>
            </a:r>
            <a:r>
              <a:rPr lang="ru-RU" sz="1800" dirty="0"/>
              <a:t>между антропогенными выбросами из источников и абсорбцией поглотителями парниковых газов </a:t>
            </a:r>
            <a:r>
              <a:rPr lang="en-US" sz="1800" dirty="0"/>
              <a:t>(= </a:t>
            </a:r>
            <a:r>
              <a:rPr lang="ru-RU" sz="1800" dirty="0" smtClean="0"/>
              <a:t>углеродная нейтральность</a:t>
            </a:r>
            <a:r>
              <a:rPr lang="en-US" sz="1800" dirty="0" smtClean="0"/>
              <a:t> ≈</a:t>
            </a:r>
            <a:r>
              <a:rPr lang="ru-RU" sz="1800" dirty="0"/>
              <a:t> обезуглероживание</a:t>
            </a:r>
            <a:r>
              <a:rPr lang="en-US" sz="1800" dirty="0" smtClean="0"/>
              <a:t>) </a:t>
            </a:r>
            <a:r>
              <a:rPr lang="ru-RU" sz="1800" dirty="0" smtClean="0"/>
              <a:t>во </a:t>
            </a:r>
            <a:r>
              <a:rPr lang="ru-RU" sz="1800" dirty="0"/>
              <a:t>второй половине этого </a:t>
            </a:r>
            <a:r>
              <a:rPr lang="ru-RU" sz="1800" dirty="0" smtClean="0"/>
              <a:t>века </a:t>
            </a:r>
            <a:r>
              <a:rPr lang="en-US" sz="1800" dirty="0" smtClean="0"/>
              <a:t>(</a:t>
            </a:r>
            <a:r>
              <a:rPr lang="ru-RU" sz="1800" dirty="0" smtClean="0"/>
              <a:t>Статья</a:t>
            </a:r>
            <a:r>
              <a:rPr lang="en-US" sz="1800" dirty="0" smtClean="0"/>
              <a:t> 4.1)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4213" y="0"/>
            <a:ext cx="626427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de-DE" sz="1800" dirty="0" smtClean="0">
                <a:solidFill>
                  <a:srgbClr val="FF0000"/>
                </a:solidFill>
              </a:rPr>
              <a:t>После Парижского соглашения</a:t>
            </a:r>
            <a:endParaRPr lang="en-US" altLang="de-DE" sz="18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de-DE" sz="1800" dirty="0" smtClean="0">
                <a:solidFill>
                  <a:srgbClr val="FF0000"/>
                </a:solidFill>
              </a:rPr>
              <a:t>Каково наше </a:t>
            </a:r>
            <a:r>
              <a:rPr lang="en-US" altLang="de-DE" sz="1800" dirty="0" smtClean="0">
                <a:solidFill>
                  <a:srgbClr val="FF0000"/>
                </a:solidFill>
              </a:rPr>
              <a:t>(</a:t>
            </a:r>
            <a:r>
              <a:rPr lang="ru-RU" altLang="de-DE" sz="1800" dirty="0" smtClean="0">
                <a:solidFill>
                  <a:srgbClr val="FF0000"/>
                </a:solidFill>
              </a:rPr>
              <a:t>общее</a:t>
            </a:r>
            <a:r>
              <a:rPr lang="en-US" altLang="de-DE" sz="1800" dirty="0" smtClean="0">
                <a:solidFill>
                  <a:srgbClr val="FF0000"/>
                </a:solidFill>
              </a:rPr>
              <a:t>) </a:t>
            </a:r>
            <a:r>
              <a:rPr lang="ru-RU" altLang="de-DE" sz="1800" dirty="0" smtClean="0">
                <a:solidFill>
                  <a:srgbClr val="FF0000"/>
                </a:solidFill>
              </a:rPr>
              <a:t>положение</a:t>
            </a:r>
            <a:r>
              <a:rPr lang="en-US" altLang="de-DE" sz="1800" dirty="0" smtClean="0">
                <a:solidFill>
                  <a:srgbClr val="FF0000"/>
                </a:solidFill>
              </a:rPr>
              <a:t>? (1)</a:t>
            </a:r>
            <a:endParaRPr lang="en-US" altLang="de-DE" sz="1800" dirty="0">
              <a:solidFill>
                <a:srgbClr val="FF0000"/>
              </a:solidFill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224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980207"/>
            <a:ext cx="8496944" cy="5545137"/>
          </a:xfrm>
        </p:spPr>
        <p:txBody>
          <a:bodyPr/>
          <a:lstStyle/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ПС устанавливает долгосрочный и динамичный процесс «снизу-вверх»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/>
              <a:t>Предполагаемые определяемые на национальном уровне вклады (</a:t>
            </a:r>
            <a:r>
              <a:rPr lang="en-US" sz="1600" dirty="0"/>
              <a:t>INDC</a:t>
            </a:r>
            <a:r>
              <a:rPr lang="ru-RU" sz="1600" dirty="0"/>
              <a:t>) </a:t>
            </a:r>
            <a:r>
              <a:rPr lang="ru-RU" sz="1600" dirty="0" smtClean="0"/>
              <a:t> являются ключевыми инструментами, которые отражают самые высокие возможные цели и содержат всю информацию, необходимую для ясности, прозрачности и понимания </a:t>
            </a:r>
            <a:r>
              <a:rPr lang="en-US" sz="1600" dirty="0" smtClean="0"/>
              <a:t>(</a:t>
            </a:r>
            <a:r>
              <a:rPr lang="ru-RU" sz="1600" dirty="0" smtClean="0"/>
              <a:t>Статьи</a:t>
            </a:r>
            <a:r>
              <a:rPr lang="en-US" sz="1600" dirty="0" smtClean="0"/>
              <a:t> 4.2, 4.3, 4.8) 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Будет проводиться технический анализ </a:t>
            </a:r>
            <a:r>
              <a:rPr lang="en-US" sz="1600" dirty="0"/>
              <a:t>INDC, </a:t>
            </a:r>
            <a:r>
              <a:rPr lang="ru-RU" sz="1600" dirty="0" smtClean="0"/>
              <a:t>их реализации и достижений, а также определение возможностей для улучшений </a:t>
            </a:r>
            <a:r>
              <a:rPr lang="en-US" sz="1600" dirty="0" smtClean="0"/>
              <a:t>(</a:t>
            </a:r>
            <a:r>
              <a:rPr lang="ru-RU" sz="1600" dirty="0" smtClean="0"/>
              <a:t>Статья</a:t>
            </a:r>
            <a:r>
              <a:rPr lang="en-US" sz="1600" dirty="0" smtClean="0"/>
              <a:t> 4.12)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Обновление </a:t>
            </a:r>
            <a:r>
              <a:rPr lang="en-US" sz="1600" dirty="0"/>
              <a:t>INDC </a:t>
            </a:r>
            <a:r>
              <a:rPr lang="ru-RU" sz="1600" dirty="0" smtClean="0"/>
              <a:t>раз в </a:t>
            </a:r>
            <a:r>
              <a:rPr lang="en-US" sz="1600" dirty="0" smtClean="0"/>
              <a:t>5 </a:t>
            </a:r>
            <a:r>
              <a:rPr lang="ru-RU" sz="1600" dirty="0" smtClean="0"/>
              <a:t>лет</a:t>
            </a:r>
            <a:r>
              <a:rPr lang="en-US" sz="1600" dirty="0" smtClean="0"/>
              <a:t> (</a:t>
            </a:r>
            <a:r>
              <a:rPr lang="ru-RU" sz="1600" dirty="0" smtClean="0"/>
              <a:t>Статья </a:t>
            </a:r>
            <a:r>
              <a:rPr lang="en-US" sz="1600" dirty="0" smtClean="0"/>
              <a:t>4.8)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Каждый последующий </a:t>
            </a:r>
            <a:r>
              <a:rPr lang="en-US" sz="1600" dirty="0"/>
              <a:t>INDC </a:t>
            </a:r>
            <a:r>
              <a:rPr lang="ru-RU" sz="1600" dirty="0" smtClean="0"/>
              <a:t>будет отражать достигнутый прогресс </a:t>
            </a:r>
            <a:r>
              <a:rPr lang="en-US" sz="1600" dirty="0" smtClean="0"/>
              <a:t>(</a:t>
            </a:r>
            <a:r>
              <a:rPr lang="ru-RU" sz="1600" dirty="0" smtClean="0"/>
              <a:t>Статья </a:t>
            </a:r>
            <a:r>
              <a:rPr lang="en-US" sz="1600" dirty="0" smtClean="0"/>
              <a:t>4.9)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Раз в 5 лет на глобальном уровне будет проводиться инвентаризация </a:t>
            </a:r>
            <a:r>
              <a:rPr lang="en-US" sz="1600" dirty="0" smtClean="0"/>
              <a:t>(</a:t>
            </a:r>
            <a:r>
              <a:rPr lang="ru-RU" sz="1600" dirty="0" smtClean="0"/>
              <a:t>первый раз – в </a:t>
            </a:r>
            <a:r>
              <a:rPr lang="en-US" sz="1600" dirty="0" smtClean="0"/>
              <a:t>2023</a:t>
            </a:r>
            <a:r>
              <a:rPr lang="ru-RU" sz="1600" dirty="0" smtClean="0"/>
              <a:t> году</a:t>
            </a:r>
            <a:r>
              <a:rPr lang="en-US" sz="1600" dirty="0" smtClean="0"/>
              <a:t>) </a:t>
            </a:r>
            <a:r>
              <a:rPr lang="ru-RU" sz="1600" dirty="0" smtClean="0"/>
              <a:t>для оценки общего прогресса по отношению к цели ПС и долгосрочным целям </a:t>
            </a:r>
            <a:r>
              <a:rPr lang="en-US" sz="1600" dirty="0" smtClean="0"/>
              <a:t>(</a:t>
            </a:r>
            <a:r>
              <a:rPr lang="ru-RU" sz="1600" dirty="0" smtClean="0"/>
              <a:t>Статья </a:t>
            </a:r>
            <a:r>
              <a:rPr lang="en-US" sz="1600" dirty="0" smtClean="0"/>
              <a:t>14)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Примечание</a:t>
            </a:r>
            <a:r>
              <a:rPr lang="en-US" sz="1600" dirty="0" smtClean="0"/>
              <a:t>: </a:t>
            </a:r>
            <a:r>
              <a:rPr lang="ru-RU" sz="1600" dirty="0" smtClean="0"/>
              <a:t>недавние</a:t>
            </a:r>
            <a:r>
              <a:rPr lang="en-US" sz="1600" dirty="0" smtClean="0"/>
              <a:t> INDC</a:t>
            </a:r>
            <a:r>
              <a:rPr lang="ru-RU" sz="1600" dirty="0" smtClean="0"/>
              <a:t> отражают усилия по сокращению выбросов, которые не достаточны для достижения долгосрочных целей (</a:t>
            </a:r>
            <a:r>
              <a:rPr lang="en-US" sz="1600" dirty="0" smtClean="0"/>
              <a:t>1.CP21 </a:t>
            </a:r>
            <a:r>
              <a:rPr lang="ru-RU" sz="1600" dirty="0" smtClean="0"/>
              <a:t>Пункт</a:t>
            </a:r>
            <a:r>
              <a:rPr lang="en-US" sz="1600" dirty="0" smtClean="0"/>
              <a:t> 17)     </a:t>
            </a:r>
            <a:endParaRPr lang="en-US" sz="1600" dirty="0"/>
          </a:p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ПС включает не только меры по снижению последствий изменения климата </a:t>
            </a:r>
            <a:r>
              <a:rPr lang="en-US" sz="1600" dirty="0" smtClean="0"/>
              <a:t>(</a:t>
            </a:r>
            <a:r>
              <a:rPr lang="ru-RU" sz="1600" dirty="0" smtClean="0"/>
              <a:t>эти вопросы не входят в содержание данной презентации</a:t>
            </a:r>
            <a:r>
              <a:rPr lang="en-US" sz="1600" dirty="0" smtClean="0"/>
              <a:t>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4213" y="0"/>
            <a:ext cx="626427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de-DE" sz="1800" dirty="0">
                <a:solidFill>
                  <a:srgbClr val="FF0000"/>
                </a:solidFill>
              </a:rPr>
              <a:t>После Парижского соглашения</a:t>
            </a:r>
            <a:endParaRPr lang="en-US" altLang="de-DE" sz="18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de-DE" sz="1800" dirty="0">
                <a:solidFill>
                  <a:srgbClr val="FF0000"/>
                </a:solidFill>
              </a:rPr>
              <a:t>Каково наше </a:t>
            </a:r>
            <a:r>
              <a:rPr lang="en-US" altLang="de-DE" sz="1800" dirty="0">
                <a:solidFill>
                  <a:srgbClr val="FF0000"/>
                </a:solidFill>
              </a:rPr>
              <a:t>(</a:t>
            </a:r>
            <a:r>
              <a:rPr lang="ru-RU" altLang="de-DE" sz="1800" dirty="0">
                <a:solidFill>
                  <a:srgbClr val="FF0000"/>
                </a:solidFill>
              </a:rPr>
              <a:t>общее</a:t>
            </a:r>
            <a:r>
              <a:rPr lang="en-US" altLang="de-DE" sz="1800" dirty="0">
                <a:solidFill>
                  <a:srgbClr val="FF0000"/>
                </a:solidFill>
              </a:rPr>
              <a:t>) </a:t>
            </a:r>
            <a:r>
              <a:rPr lang="ru-RU" altLang="de-DE" sz="1800" dirty="0">
                <a:solidFill>
                  <a:srgbClr val="FF0000"/>
                </a:solidFill>
              </a:rPr>
              <a:t>положение</a:t>
            </a:r>
            <a:r>
              <a:rPr lang="en-US" altLang="de-DE" sz="1800" dirty="0" smtClean="0">
                <a:solidFill>
                  <a:srgbClr val="FF0000"/>
                </a:solidFill>
              </a:rPr>
              <a:t>?</a:t>
            </a:r>
            <a:r>
              <a:rPr lang="ru-RU" altLang="de-DE" sz="1800" dirty="0" smtClean="0">
                <a:solidFill>
                  <a:srgbClr val="FF0000"/>
                </a:solidFill>
              </a:rPr>
              <a:t> </a:t>
            </a:r>
            <a:r>
              <a:rPr lang="en-US" altLang="de-DE" sz="1800" dirty="0" smtClean="0">
                <a:solidFill>
                  <a:srgbClr val="FF0000"/>
                </a:solidFill>
              </a:rPr>
              <a:t>(2)</a:t>
            </a:r>
            <a:endParaRPr lang="en-US" altLang="de-DE" sz="1800" dirty="0">
              <a:solidFill>
                <a:srgbClr val="FF0000"/>
              </a:solidFill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408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908199"/>
            <a:ext cx="8640960" cy="5545137"/>
          </a:xfrm>
        </p:spPr>
        <p:txBody>
          <a:bodyPr/>
          <a:lstStyle/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ПС предусматривает, что стороны должны: 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Наращивать сильный аналитический капитал по разработке стратегий и мер реализации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Обеспечивать согласованность между кратко-</a:t>
            </a:r>
            <a:r>
              <a:rPr lang="en-US" sz="1600" dirty="0" smtClean="0"/>
              <a:t>/</a:t>
            </a:r>
            <a:r>
              <a:rPr lang="ru-RU" sz="1600" dirty="0" smtClean="0"/>
              <a:t>среднесрочными мерами </a:t>
            </a:r>
            <a:r>
              <a:rPr lang="ru-RU" sz="1600" dirty="0"/>
              <a:t>и кратко-</a:t>
            </a:r>
            <a:r>
              <a:rPr lang="en-US" sz="1600" dirty="0"/>
              <a:t>/</a:t>
            </a:r>
            <a:r>
              <a:rPr lang="ru-RU" sz="1600" dirty="0"/>
              <a:t>среднесрочными </a:t>
            </a:r>
            <a:r>
              <a:rPr lang="ru-RU" sz="1600" dirty="0" smtClean="0"/>
              <a:t>стратегиями и целями </a:t>
            </a:r>
            <a:endParaRPr lang="en-US" sz="1600" dirty="0" smtClean="0"/>
          </a:p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Условия разных сторон сильно отличаются, но, тем не менее, из существующих моделей и </a:t>
            </a:r>
            <a:r>
              <a:rPr lang="ru-RU" sz="1600" dirty="0"/>
              <a:t>эмпирических </a:t>
            </a:r>
            <a:r>
              <a:rPr lang="ru-RU" sz="1600" dirty="0" smtClean="0"/>
              <a:t>данных можно </a:t>
            </a:r>
            <a:r>
              <a:rPr lang="ru-RU" sz="1600" dirty="0"/>
              <a:t>сделать некоторые важные стратегические выводы 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В снижении выбросов парниковых газов должны участвовать все отрасли 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Есть </a:t>
            </a:r>
            <a:r>
              <a:rPr lang="en-US" sz="1600" dirty="0" smtClean="0"/>
              <a:t>5 </a:t>
            </a:r>
            <a:r>
              <a:rPr lang="ru-RU" sz="1600" dirty="0" smtClean="0"/>
              <a:t>стратегически важных компонента:</a:t>
            </a:r>
            <a:endParaRPr lang="en-US" sz="1600" dirty="0" smtClean="0"/>
          </a:p>
          <a:p>
            <a:pPr marL="1433513" lvl="2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Необходимо значительно повысить </a:t>
            </a:r>
            <a:r>
              <a:rPr lang="ru-RU" sz="1600" dirty="0" err="1" smtClean="0"/>
              <a:t>энерго</a:t>
            </a:r>
            <a:r>
              <a:rPr lang="ru-RU" sz="1600" dirty="0" smtClean="0"/>
              <a:t>- и </a:t>
            </a:r>
            <a:r>
              <a:rPr lang="ru-RU" sz="1600" dirty="0" err="1" smtClean="0"/>
              <a:t>ресурсоэффективность</a:t>
            </a:r>
            <a:r>
              <a:rPr lang="ru-RU" sz="1600" dirty="0" smtClean="0"/>
              <a:t> </a:t>
            </a:r>
            <a:endParaRPr lang="en-US" sz="1600" dirty="0" smtClean="0"/>
          </a:p>
          <a:p>
            <a:pPr marL="1433513" lvl="2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/>
              <a:t>О</a:t>
            </a:r>
            <a:r>
              <a:rPr lang="ru-RU" sz="1600" dirty="0" smtClean="0"/>
              <a:t>безуглероживание электроэнергетического сектора является важной возможностью для достижения цели</a:t>
            </a:r>
            <a:endParaRPr lang="en-US" sz="1600" dirty="0" smtClean="0"/>
          </a:p>
          <a:p>
            <a:pPr marL="1433513" lvl="2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Чрезвычайно важна электрификация транспортной отрасли и сектора теплоснабжения </a:t>
            </a:r>
            <a:endParaRPr lang="en-US" sz="1600" dirty="0" smtClean="0"/>
          </a:p>
          <a:p>
            <a:pPr marL="1433513" lvl="2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Большое значение имеет своевременная модернизация и расширение инфраструктуры </a:t>
            </a:r>
          </a:p>
          <a:p>
            <a:pPr marL="1433513" lvl="2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Стимулирование инноваций и их быстрое распространение принципиально важны для долгосрочного развития</a:t>
            </a:r>
            <a:endParaRPr lang="en-US" sz="1600" dirty="0" smtClean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4213" y="0"/>
            <a:ext cx="5976019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de-DE" sz="1800" dirty="0" smtClean="0">
                <a:solidFill>
                  <a:srgbClr val="FF0000"/>
                </a:solidFill>
              </a:rPr>
              <a:t>Среднесрочные и долгосрочные пути политики в области изменения климата </a:t>
            </a:r>
            <a:endParaRPr lang="ru-RU" altLang="de-DE" sz="18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de-DE" sz="1800" dirty="0" smtClean="0">
                <a:solidFill>
                  <a:srgbClr val="FF0000"/>
                </a:solidFill>
              </a:rPr>
              <a:t>Что нам известно </a:t>
            </a:r>
            <a:r>
              <a:rPr lang="en-US" altLang="de-DE" sz="1800" dirty="0" smtClean="0">
                <a:solidFill>
                  <a:srgbClr val="FF0000"/>
                </a:solidFill>
              </a:rPr>
              <a:t>(</a:t>
            </a:r>
            <a:r>
              <a:rPr lang="ru-RU" altLang="de-DE" sz="1800" dirty="0" smtClean="0">
                <a:solidFill>
                  <a:srgbClr val="FF0000"/>
                </a:solidFill>
              </a:rPr>
              <a:t>на обобщенном уровне</a:t>
            </a:r>
            <a:r>
              <a:rPr lang="en-US" altLang="de-DE" sz="1800" dirty="0" smtClean="0">
                <a:solidFill>
                  <a:srgbClr val="FF0000"/>
                </a:solidFill>
              </a:rPr>
              <a:t>)? (1)</a:t>
            </a:r>
            <a:endParaRPr lang="en-US" altLang="de-DE" sz="1800" dirty="0">
              <a:solidFill>
                <a:srgbClr val="FF0000"/>
              </a:solidFill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91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836712"/>
            <a:ext cx="8640960" cy="6021288"/>
          </a:xfrm>
        </p:spPr>
        <p:txBody>
          <a:bodyPr/>
          <a:lstStyle/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Нам не известно, как в точности будет выглядеть обезуглероженная экономика в долгосрочной перспективе, но можно описать ее структурные характеристики даже </a:t>
            </a:r>
            <a:r>
              <a:rPr lang="ru-RU" sz="1600" dirty="0"/>
              <a:t>в долгосрочной перспективе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600" dirty="0" smtClean="0"/>
              <a:t>(</a:t>
            </a:r>
            <a:r>
              <a:rPr lang="ru-RU" sz="1600" dirty="0" smtClean="0"/>
              <a:t>намного</a:t>
            </a:r>
            <a:r>
              <a:rPr lang="en-US" sz="1600" dirty="0" smtClean="0"/>
              <a:t>) </a:t>
            </a:r>
            <a:r>
              <a:rPr lang="ru-RU" sz="1600" dirty="0" smtClean="0"/>
              <a:t>более высокий уровень капиталоемкости</a:t>
            </a:r>
            <a:r>
              <a:rPr lang="en-US" sz="1600" dirty="0" smtClean="0"/>
              <a:t>: </a:t>
            </a:r>
            <a:r>
              <a:rPr lang="ru-RU" sz="1600" dirty="0" smtClean="0"/>
              <a:t>необходимы большие инвестиции (сильный сигнал для инвестиций</a:t>
            </a:r>
            <a:r>
              <a:rPr lang="en-US" sz="1600" dirty="0" smtClean="0"/>
              <a:t>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600" dirty="0"/>
              <a:t>(</a:t>
            </a:r>
            <a:r>
              <a:rPr lang="ru-RU" sz="1600" dirty="0"/>
              <a:t>намного</a:t>
            </a:r>
            <a:r>
              <a:rPr lang="en-US" sz="1600" dirty="0"/>
              <a:t>) </a:t>
            </a:r>
            <a:r>
              <a:rPr lang="ru-RU" sz="1600" dirty="0"/>
              <a:t>более высокий </a:t>
            </a:r>
            <a:r>
              <a:rPr lang="ru-RU" sz="1600" dirty="0" smtClean="0"/>
              <a:t>уровень координации</a:t>
            </a:r>
            <a:r>
              <a:rPr lang="en-US" sz="1600" dirty="0" smtClean="0"/>
              <a:t>: </a:t>
            </a:r>
            <a:r>
              <a:rPr lang="ru-RU" sz="1600" dirty="0" smtClean="0"/>
              <a:t>больше децентрализованных элементов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600" dirty="0" smtClean="0"/>
              <a:t>(</a:t>
            </a:r>
            <a:r>
              <a:rPr lang="ru-RU" sz="1600" dirty="0"/>
              <a:t>намного</a:t>
            </a:r>
            <a:r>
              <a:rPr lang="en-US" sz="1600" dirty="0"/>
              <a:t>) </a:t>
            </a:r>
            <a:r>
              <a:rPr lang="ru-RU" sz="1600" dirty="0"/>
              <a:t>более высокий уровень </a:t>
            </a:r>
            <a:r>
              <a:rPr lang="ru-RU" sz="1600" dirty="0" smtClean="0"/>
              <a:t>зависимости от инфраструктуры: нужны сильные стратегии и цели (долгосрочное видение</a:t>
            </a:r>
            <a:r>
              <a:rPr lang="en-US" sz="1600" dirty="0" smtClean="0"/>
              <a:t>) 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(не обязательно) но намного более высокая стоимость</a:t>
            </a:r>
            <a:r>
              <a:rPr lang="en-US" sz="1600" dirty="0" smtClean="0"/>
              <a:t>: </a:t>
            </a:r>
            <a:r>
              <a:rPr lang="ru-RU" sz="1600" dirty="0" smtClean="0"/>
              <a:t>как правило, это макроэкономические издержки </a:t>
            </a:r>
            <a:r>
              <a:rPr lang="en-US" sz="1600" dirty="0" smtClean="0"/>
              <a:t>&lt;&lt;5% </a:t>
            </a:r>
            <a:r>
              <a:rPr lang="ru-RU" sz="1600" dirty="0" smtClean="0"/>
              <a:t>ВВП в предстоящие десятилетия, хотя увеличения стоимости может не произойти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/>
              <a:t>и</a:t>
            </a:r>
            <a:r>
              <a:rPr lang="ru-RU" sz="1600" dirty="0" smtClean="0"/>
              <a:t>зменение структуры</a:t>
            </a:r>
            <a:r>
              <a:rPr lang="en-US" sz="1600" dirty="0" smtClean="0"/>
              <a:t>: </a:t>
            </a:r>
            <a:r>
              <a:rPr lang="ru-RU" sz="1600" dirty="0" smtClean="0"/>
              <a:t>в техническом, экономическом отношении </a:t>
            </a:r>
            <a:r>
              <a:rPr lang="en-US" sz="1600" dirty="0" smtClean="0"/>
              <a:t>(</a:t>
            </a:r>
            <a:r>
              <a:rPr lang="ru-RU" sz="1600" dirty="0" smtClean="0"/>
              <a:t>макроэкономические структуры</a:t>
            </a:r>
            <a:r>
              <a:rPr lang="en-US" sz="1600" dirty="0" smtClean="0"/>
              <a:t>,</a:t>
            </a:r>
            <a:r>
              <a:rPr lang="ru-RU" sz="1600" dirty="0" smtClean="0"/>
              <a:t> аспекты распределения</a:t>
            </a:r>
            <a:r>
              <a:rPr lang="en-US" sz="1600" dirty="0" smtClean="0"/>
              <a:t>!)</a:t>
            </a:r>
            <a:r>
              <a:rPr lang="ru-RU" sz="1600" dirty="0" smtClean="0"/>
              <a:t> и в отношении участия </a:t>
            </a:r>
            <a:r>
              <a:rPr lang="en-US" sz="1600" dirty="0" smtClean="0"/>
              <a:t>– </a:t>
            </a:r>
            <a:r>
              <a:rPr lang="ru-RU" sz="1600" dirty="0" smtClean="0"/>
              <a:t>нужны четкие и умные стратегии корректировки и перехода</a:t>
            </a:r>
            <a:endParaRPr lang="en-US" sz="1600" dirty="0" smtClean="0"/>
          </a:p>
          <a:p>
            <a:pPr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Сроки имеют принципиальное значение </a:t>
            </a:r>
            <a:r>
              <a:rPr lang="en-US" sz="1600" dirty="0" smtClean="0"/>
              <a:t>–</a:t>
            </a:r>
            <a:r>
              <a:rPr lang="ru-RU" sz="1600" dirty="0" smtClean="0"/>
              <a:t> три направления, которые особенно актуальны для стратегий, политики и мер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долговечные основные фонды </a:t>
            </a:r>
            <a:r>
              <a:rPr lang="en-US" sz="1600" dirty="0" smtClean="0"/>
              <a:t>(</a:t>
            </a:r>
            <a:r>
              <a:rPr lang="ru-RU" sz="1600" dirty="0" smtClean="0"/>
              <a:t>циклы инвестиций </a:t>
            </a:r>
            <a:r>
              <a:rPr lang="en-US" sz="1600" dirty="0" smtClean="0"/>
              <a:t>/</a:t>
            </a:r>
            <a:r>
              <a:rPr lang="ru-RU" sz="1600" dirty="0" smtClean="0"/>
              <a:t> изъятия инвестиций</a:t>
            </a:r>
            <a:r>
              <a:rPr lang="en-US" sz="1600" dirty="0" smtClean="0"/>
              <a:t>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/>
              <a:t>и</a:t>
            </a:r>
            <a:r>
              <a:rPr lang="ru-RU" sz="1600" dirty="0" smtClean="0"/>
              <a:t>нфраструктура 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инновации</a:t>
            </a:r>
            <a:endParaRPr lang="en-US" sz="1600" dirty="0" smtClean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4213" y="0"/>
            <a:ext cx="626427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de-DE" sz="1800" dirty="0">
                <a:solidFill>
                  <a:srgbClr val="FF0000"/>
                </a:solidFill>
              </a:rPr>
              <a:t>Среднесрочный и долгосрочные пути политики в области изменения климата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de-DE" sz="1800" dirty="0">
                <a:solidFill>
                  <a:srgbClr val="FF0000"/>
                </a:solidFill>
              </a:rPr>
              <a:t>Что нам известно </a:t>
            </a:r>
            <a:r>
              <a:rPr lang="en-US" altLang="de-DE" sz="1800" dirty="0">
                <a:solidFill>
                  <a:srgbClr val="FF0000"/>
                </a:solidFill>
              </a:rPr>
              <a:t>(</a:t>
            </a:r>
            <a:r>
              <a:rPr lang="ru-RU" altLang="de-DE" sz="1800" dirty="0">
                <a:solidFill>
                  <a:srgbClr val="FF0000"/>
                </a:solidFill>
              </a:rPr>
              <a:t>на обобщенном уровне</a:t>
            </a:r>
            <a:r>
              <a:rPr lang="en-US" altLang="de-DE" sz="1800" dirty="0" smtClean="0">
                <a:solidFill>
                  <a:srgbClr val="FF0000"/>
                </a:solidFill>
              </a:rPr>
              <a:t>)?</a:t>
            </a:r>
            <a:r>
              <a:rPr lang="ru-RU" altLang="de-DE" sz="1800" dirty="0" smtClean="0">
                <a:solidFill>
                  <a:srgbClr val="FF0000"/>
                </a:solidFill>
              </a:rPr>
              <a:t> </a:t>
            </a:r>
            <a:r>
              <a:rPr lang="en-US" altLang="de-DE" sz="1800" dirty="0" smtClean="0">
                <a:solidFill>
                  <a:srgbClr val="FF0000"/>
                </a:solidFill>
              </a:rPr>
              <a:t>(2)</a:t>
            </a:r>
            <a:endParaRPr lang="en-US" altLang="de-DE" sz="1800" dirty="0">
              <a:solidFill>
                <a:srgbClr val="FF0000"/>
              </a:solidFill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176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4213" y="0"/>
            <a:ext cx="5903912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de-DE" sz="1800" dirty="0" smtClean="0">
                <a:solidFill>
                  <a:srgbClr val="FF0000"/>
                </a:solidFill>
              </a:rPr>
              <a:t>Комплексная и хорошо разработанная система мер политики требует проведения комплексного и хорошо разработанного анализа</a:t>
            </a:r>
            <a:endParaRPr lang="en-US" altLang="de-DE" sz="1800" dirty="0">
              <a:solidFill>
                <a:srgbClr val="FF0000"/>
              </a:solidFill>
            </a:endParaRPr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1914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4213" y="6292850"/>
            <a:ext cx="81359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de-DE" altLang="de-DE" sz="1400" b="0" dirty="0"/>
              <a:t>Öko-Institut </a:t>
            </a:r>
            <a:r>
              <a:rPr lang="de-DE" altLang="de-DE" sz="1400" b="0" dirty="0" smtClean="0"/>
              <a:t>2010. IEA 2011+2015</a:t>
            </a:r>
            <a:endParaRPr lang="de-DE" altLang="de-DE" sz="1400" b="0" dirty="0"/>
          </a:p>
        </p:txBody>
      </p:sp>
      <p:pic>
        <p:nvPicPr>
          <p:cNvPr id="2765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595438"/>
            <a:ext cx="8135937" cy="469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uppieren 5"/>
          <p:cNvGrpSpPr>
            <a:grpSpLocks/>
          </p:cNvGrpSpPr>
          <p:nvPr/>
        </p:nvGrpSpPr>
        <p:grpSpPr bwMode="auto">
          <a:xfrm>
            <a:off x="1547813" y="3390900"/>
            <a:ext cx="6840537" cy="2391939"/>
            <a:chOff x="1547664" y="3390180"/>
            <a:chExt cx="6840761" cy="2392886"/>
          </a:xfrm>
        </p:grpSpPr>
        <p:sp>
          <p:nvSpPr>
            <p:cNvPr id="27666" name="Oval 294"/>
            <p:cNvSpPr>
              <a:spLocks noChangeArrowheads="1"/>
            </p:cNvSpPr>
            <p:nvPr/>
          </p:nvSpPr>
          <p:spPr bwMode="auto">
            <a:xfrm>
              <a:off x="1547664" y="3390180"/>
              <a:ext cx="6840761" cy="866256"/>
            </a:xfrm>
            <a:prstGeom prst="ellipse">
              <a:avLst/>
            </a:prstGeom>
            <a:solidFill>
              <a:srgbClr val="FF0000">
                <a:alpha val="10196"/>
              </a:srgbClr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de-DE" altLang="de-DE" sz="2400"/>
            </a:p>
          </p:txBody>
        </p:sp>
        <p:sp>
          <p:nvSpPr>
            <p:cNvPr id="27667" name="Textfeld 1"/>
            <p:cNvSpPr txBox="1">
              <a:spLocks noChangeArrowheads="1"/>
            </p:cNvSpPr>
            <p:nvPr/>
          </p:nvSpPr>
          <p:spPr bwMode="auto">
            <a:xfrm>
              <a:off x="2625908" y="4366733"/>
              <a:ext cx="3290699" cy="1416333"/>
            </a:xfrm>
            <a:prstGeom prst="rect">
              <a:avLst/>
            </a:prstGeom>
            <a:noFill/>
            <a:ln w="3175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ru-RU" altLang="de-DE" sz="1200" u="sng" dirty="0"/>
                <a:t>Политика в области выплат будет </a:t>
              </a:r>
              <a:r>
                <a:rPr lang="en-US" altLang="de-DE" sz="1200" u="sng" dirty="0" smtClean="0"/>
                <a:t>/</a:t>
              </a:r>
              <a:r>
                <a:rPr lang="ru-RU" altLang="de-DE" sz="1200" u="sng" dirty="0" smtClean="0"/>
                <a:t> может работать эффективно и рационально</a:t>
              </a:r>
              <a:r>
                <a:rPr lang="en-US" altLang="de-DE" sz="1200" u="sng" dirty="0" smtClean="0"/>
                <a:t>:</a:t>
              </a:r>
              <a:r>
                <a:rPr lang="en-US" altLang="de-DE" sz="1200" b="0" dirty="0"/>
                <a:t/>
              </a:r>
              <a:br>
                <a:rPr lang="en-US" altLang="de-DE" sz="1200" b="0" dirty="0"/>
              </a:br>
              <a:r>
                <a:rPr lang="ru-RU" altLang="de-DE" sz="1200" b="0" dirty="0" smtClean="0"/>
                <a:t>Зрелый </a:t>
              </a:r>
              <a:r>
                <a:rPr lang="en-US" altLang="de-DE" sz="1200" b="0" dirty="0" smtClean="0"/>
                <a:t>/</a:t>
              </a:r>
              <a:r>
                <a:rPr lang="ru-RU" altLang="de-DE" sz="1200" b="0" dirty="0" smtClean="0"/>
                <a:t> конкурентоспособный </a:t>
              </a:r>
              <a:r>
                <a:rPr lang="en-US" altLang="de-DE" sz="1200" b="0" dirty="0" smtClean="0"/>
                <a:t>(</a:t>
              </a:r>
              <a:r>
                <a:rPr lang="ru-RU" altLang="de-DE" sz="1200" b="0" dirty="0" smtClean="0"/>
                <a:t>и разнородный) потенциал</a:t>
              </a:r>
              <a:r>
                <a:rPr lang="en-US" altLang="de-DE" sz="1200" b="0" dirty="0" smtClean="0"/>
                <a:t>,</a:t>
              </a:r>
              <a:r>
                <a:rPr lang="ru-RU" altLang="de-DE" sz="1200" b="0" dirty="0"/>
                <a:t> </a:t>
              </a:r>
              <a:r>
                <a:rPr lang="ru-RU" altLang="de-DE" sz="1200" b="0" dirty="0" smtClean="0"/>
                <a:t>поступательные инновации</a:t>
              </a:r>
              <a:r>
                <a:rPr lang="en-US" altLang="de-DE" sz="1200" b="0" dirty="0" smtClean="0"/>
                <a:t>:</a:t>
              </a:r>
              <a:r>
                <a:rPr lang="en-US" altLang="de-DE" sz="1200" b="0" dirty="0"/>
                <a:t/>
              </a:r>
              <a:br>
                <a:rPr lang="en-US" altLang="de-DE" sz="1200" b="0" dirty="0"/>
              </a:br>
              <a:r>
                <a:rPr lang="en-US" altLang="de-DE" sz="1200" b="0" dirty="0"/>
                <a:t>ETS, </a:t>
              </a:r>
              <a:r>
                <a:rPr lang="ru-RU" altLang="de-DE" sz="1200" b="0" dirty="0" smtClean="0"/>
                <a:t>налоги или другие механизмы </a:t>
              </a:r>
              <a:endParaRPr lang="en-US" altLang="de-DE" sz="1200" b="0" dirty="0"/>
            </a:p>
          </p:txBody>
        </p:sp>
      </p:grpSp>
      <p:grpSp>
        <p:nvGrpSpPr>
          <p:cNvPr id="9" name="Gruppieren 8"/>
          <p:cNvGrpSpPr>
            <a:grpSpLocks/>
          </p:cNvGrpSpPr>
          <p:nvPr/>
        </p:nvGrpSpPr>
        <p:grpSpPr bwMode="auto">
          <a:xfrm>
            <a:off x="1174750" y="1546226"/>
            <a:ext cx="3445772" cy="4151312"/>
            <a:chOff x="1175010" y="1547000"/>
            <a:chExt cx="3445834" cy="4150940"/>
          </a:xfrm>
        </p:grpSpPr>
        <p:sp>
          <p:nvSpPr>
            <p:cNvPr id="27664" name="Oval 295"/>
            <p:cNvSpPr>
              <a:spLocks noChangeArrowheads="1"/>
            </p:cNvSpPr>
            <p:nvPr/>
          </p:nvSpPr>
          <p:spPr bwMode="auto">
            <a:xfrm>
              <a:off x="1175010" y="2889553"/>
              <a:ext cx="1368151" cy="2808387"/>
            </a:xfrm>
            <a:prstGeom prst="ellipse">
              <a:avLst/>
            </a:prstGeom>
            <a:solidFill>
              <a:srgbClr val="3366FF">
                <a:alpha val="10196"/>
              </a:srgbClr>
            </a:solidFill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de-DE" altLang="de-DE" sz="1400"/>
            </a:p>
          </p:txBody>
        </p:sp>
        <p:sp>
          <p:nvSpPr>
            <p:cNvPr id="27665" name="Textfeld 12"/>
            <p:cNvSpPr txBox="1">
              <a:spLocks noChangeArrowheads="1"/>
            </p:cNvSpPr>
            <p:nvPr/>
          </p:nvSpPr>
          <p:spPr bwMode="auto">
            <a:xfrm>
              <a:off x="1219292" y="1547000"/>
              <a:ext cx="3401552" cy="1384871"/>
            </a:xfrm>
            <a:prstGeom prst="rect">
              <a:avLst/>
            </a:prstGeom>
            <a:noFill/>
            <a:ln w="31750">
              <a:solidFill>
                <a:srgbClr val="00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ru-RU" altLang="de-DE" sz="1400" u="sng" dirty="0" smtClean="0"/>
                <a:t>Политика в области выплат будет играть дополняющую роль</a:t>
              </a:r>
              <a:r>
                <a:rPr lang="en-US" altLang="de-DE" sz="1400" u="sng" dirty="0" smtClean="0"/>
                <a:t>:</a:t>
              </a:r>
              <a:r>
                <a:rPr lang="en-US" altLang="de-DE" sz="1400" dirty="0"/>
                <a:t/>
              </a:r>
              <a:br>
                <a:rPr lang="en-US" altLang="de-DE" sz="1400" dirty="0"/>
              </a:br>
              <a:r>
                <a:rPr lang="ru-RU" altLang="de-DE" sz="1400" b="0" dirty="0" smtClean="0"/>
                <a:t>Закрытый</a:t>
              </a:r>
              <a:r>
                <a:rPr lang="en-US" altLang="de-DE" sz="1400" b="0" dirty="0" smtClean="0"/>
                <a:t> (</a:t>
              </a:r>
              <a:r>
                <a:rPr lang="ru-RU" altLang="de-DE" sz="1400" b="0" dirty="0" smtClean="0"/>
                <a:t>и однородный</a:t>
              </a:r>
              <a:r>
                <a:rPr lang="en-US" altLang="de-DE" sz="1400" b="0" dirty="0" smtClean="0"/>
                <a:t>)</a:t>
              </a:r>
              <a:r>
                <a:rPr lang="ru-RU" altLang="de-DE" sz="1400" b="0" dirty="0" smtClean="0"/>
                <a:t> потенциал</a:t>
              </a:r>
              <a:r>
                <a:rPr lang="en-US" altLang="de-DE" sz="1400" b="0" dirty="0" smtClean="0"/>
                <a:t>: </a:t>
              </a:r>
              <a:r>
                <a:rPr lang="ru-RU" altLang="de-DE" sz="1400" b="0" dirty="0" smtClean="0"/>
                <a:t>регулирование</a:t>
              </a:r>
              <a:r>
                <a:rPr lang="en-US" altLang="de-DE" sz="1400" b="0" dirty="0" smtClean="0"/>
                <a:t>, </a:t>
              </a:r>
              <a:r>
                <a:rPr lang="ru-RU" altLang="de-DE" sz="1400" b="0" dirty="0" smtClean="0"/>
                <a:t> целевые программы стимулов, т.д. в качестве главных механизмов</a:t>
              </a:r>
              <a:endParaRPr lang="en-US" altLang="de-DE" sz="1400" b="0" dirty="0"/>
            </a:p>
          </p:txBody>
        </p:sp>
      </p:grpSp>
      <p:grpSp>
        <p:nvGrpSpPr>
          <p:cNvPr id="2" name="Gruppieren 1"/>
          <p:cNvGrpSpPr>
            <a:grpSpLocks/>
          </p:cNvGrpSpPr>
          <p:nvPr/>
        </p:nvGrpSpPr>
        <p:grpSpPr bwMode="auto">
          <a:xfrm>
            <a:off x="5018088" y="1425575"/>
            <a:ext cx="3657600" cy="3094038"/>
            <a:chOff x="5018088" y="1425575"/>
            <a:chExt cx="3657600" cy="3094038"/>
          </a:xfrm>
        </p:grpSpPr>
        <p:sp>
          <p:nvSpPr>
            <p:cNvPr id="27662" name="Oval 1"/>
            <p:cNvSpPr>
              <a:spLocks noChangeArrowheads="1"/>
            </p:cNvSpPr>
            <p:nvPr/>
          </p:nvSpPr>
          <p:spPr bwMode="auto">
            <a:xfrm>
              <a:off x="7523855" y="1710211"/>
              <a:ext cx="1151833" cy="2809402"/>
            </a:xfrm>
            <a:prstGeom prst="ellipse">
              <a:avLst/>
            </a:prstGeom>
            <a:solidFill>
              <a:srgbClr val="00FF00">
                <a:alpha val="10196"/>
              </a:srgbClr>
            </a:solidFill>
            <a:ln w="3175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de-DE" altLang="de-DE" sz="1400"/>
            </a:p>
          </p:txBody>
        </p:sp>
        <p:sp>
          <p:nvSpPr>
            <p:cNvPr id="27663" name="Textfeld 14"/>
            <p:cNvSpPr txBox="1">
              <a:spLocks noChangeArrowheads="1"/>
            </p:cNvSpPr>
            <p:nvPr/>
          </p:nvSpPr>
          <p:spPr bwMode="auto">
            <a:xfrm>
              <a:off x="5018088" y="1425575"/>
              <a:ext cx="2505767" cy="1569660"/>
            </a:xfrm>
            <a:prstGeom prst="rect">
              <a:avLst/>
            </a:prstGeom>
            <a:noFill/>
            <a:ln w="31750">
              <a:solidFill>
                <a:srgbClr val="66FF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ru-RU" altLang="de-DE" sz="1200" u="sng" dirty="0"/>
                <a:t>Политика в области выплат будет играть дополняющую </a:t>
              </a:r>
              <a:r>
                <a:rPr lang="ru-RU" altLang="de-DE" sz="1200" u="sng" dirty="0" smtClean="0"/>
                <a:t>роль</a:t>
              </a:r>
              <a:r>
                <a:rPr lang="en-US" altLang="de-DE" sz="1200" u="sng" dirty="0" smtClean="0"/>
                <a:t>:</a:t>
              </a:r>
              <a:r>
                <a:rPr lang="en-US" altLang="de-DE" sz="1200" dirty="0"/>
                <a:t/>
              </a:r>
              <a:br>
                <a:rPr lang="en-US" altLang="de-DE" sz="1200" dirty="0"/>
              </a:br>
              <a:r>
                <a:rPr lang="ru-RU" altLang="de-DE" sz="1200" b="0" dirty="0" smtClean="0"/>
                <a:t>Потенциал с высоким уровнем инноваций</a:t>
              </a:r>
              <a:r>
                <a:rPr lang="en-US" altLang="de-DE" sz="1200" b="0" dirty="0" smtClean="0"/>
                <a:t>: </a:t>
              </a:r>
              <a:r>
                <a:rPr lang="ru-RU" altLang="de-DE" sz="1200" b="0" dirty="0"/>
                <a:t>регулирование</a:t>
              </a:r>
              <a:r>
                <a:rPr lang="en-US" altLang="de-DE" sz="1200" b="0" dirty="0"/>
                <a:t>, </a:t>
              </a:r>
              <a:r>
                <a:rPr lang="ru-RU" altLang="de-DE" sz="1200" b="0" dirty="0"/>
                <a:t> целевые программы стимулов, т.д. в качестве главных механизмов</a:t>
              </a:r>
              <a:endParaRPr lang="en-US" altLang="de-DE" sz="1200" b="0" dirty="0"/>
            </a:p>
          </p:txBody>
        </p:sp>
      </p:grp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5916613" y="4762500"/>
            <a:ext cx="2759075" cy="1169551"/>
          </a:xfrm>
          <a:prstGeom prst="rect">
            <a:avLst/>
          </a:prstGeom>
          <a:noFill/>
          <a:ln w="31750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de-DE" sz="1400" u="sng" dirty="0" smtClean="0"/>
              <a:t>Примечание</a:t>
            </a:r>
            <a:r>
              <a:rPr lang="en-US" altLang="de-DE" sz="1400" u="sng" dirty="0" smtClean="0"/>
              <a:t>: </a:t>
            </a:r>
            <a:r>
              <a:rPr lang="ru-RU" altLang="de-DE" sz="1400" u="sng" dirty="0"/>
              <a:t>Политика в области выплат для </a:t>
            </a:r>
            <a:r>
              <a:rPr lang="ru-RU" altLang="de-DE" sz="1400" u="sng" dirty="0" smtClean="0"/>
              <a:t>потенциала, сильно связанного с инфраструктурой</a:t>
            </a:r>
            <a:r>
              <a:rPr lang="en-US" altLang="de-DE" sz="1400" u="sng" dirty="0" smtClean="0"/>
              <a:t>?!</a:t>
            </a:r>
            <a:endParaRPr lang="en-US" altLang="de-DE" sz="1400" b="0" dirty="0"/>
          </a:p>
        </p:txBody>
      </p:sp>
      <p:sp>
        <p:nvSpPr>
          <p:cNvPr id="18" name="Textfeld 14"/>
          <p:cNvSpPr txBox="1">
            <a:spLocks noChangeArrowheads="1"/>
          </p:cNvSpPr>
          <p:nvPr/>
        </p:nvSpPr>
        <p:spPr bwMode="auto">
          <a:xfrm>
            <a:off x="4900550" y="1658684"/>
            <a:ext cx="2451100" cy="1925513"/>
          </a:xfrm>
          <a:prstGeom prst="rect">
            <a:avLst/>
          </a:prstGeom>
          <a:solidFill>
            <a:schemeClr val="bg1"/>
          </a:solidFill>
          <a:ln w="31750">
            <a:solidFill>
              <a:srgbClr val="66FF66"/>
            </a:solidFill>
            <a:miter lim="800000"/>
            <a:headEnd/>
            <a:tailEnd/>
          </a:ln>
        </p:spPr>
        <p:txBody>
          <a:bodyPr wrap="square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de-DE" sz="1200" u="sng" dirty="0"/>
              <a:t>Политика в области выплат будет играть дополняющую </a:t>
            </a:r>
            <a:r>
              <a:rPr lang="ru-RU" altLang="de-DE" sz="1200" u="sng" dirty="0" smtClean="0"/>
              <a:t>роль</a:t>
            </a:r>
            <a:r>
              <a:rPr lang="en-US" altLang="de-DE" sz="1200" u="sng" dirty="0" smtClean="0"/>
              <a:t>:</a:t>
            </a:r>
            <a:r>
              <a:rPr lang="en-US" altLang="de-DE" sz="1200" dirty="0"/>
              <a:t/>
            </a:r>
            <a:br>
              <a:rPr lang="en-US" altLang="de-DE" sz="1200" dirty="0"/>
            </a:br>
            <a:r>
              <a:rPr lang="ru-RU" altLang="de-DE" sz="1200" b="0" dirty="0" smtClean="0"/>
              <a:t>Потенциал, связанный с долговечными основными фондами</a:t>
            </a:r>
            <a:r>
              <a:rPr lang="en-US" altLang="de-DE" sz="1200" b="0" dirty="0" smtClean="0"/>
              <a:t> </a:t>
            </a:r>
            <a:r>
              <a:rPr lang="ru-RU" altLang="de-DE" sz="1200" b="0" dirty="0" smtClean="0"/>
              <a:t>и соответствующими возможностями</a:t>
            </a:r>
            <a:r>
              <a:rPr lang="en-US" altLang="de-DE" sz="1200" b="0" dirty="0" smtClean="0"/>
              <a:t>: </a:t>
            </a:r>
            <a:r>
              <a:rPr lang="ru-RU" altLang="de-DE" sz="1200" b="0" dirty="0"/>
              <a:t>регулирование</a:t>
            </a:r>
            <a:r>
              <a:rPr lang="en-US" altLang="de-DE" sz="1200" b="0" dirty="0"/>
              <a:t>, </a:t>
            </a:r>
            <a:r>
              <a:rPr lang="ru-RU" altLang="de-DE" sz="1200" b="0" dirty="0"/>
              <a:t> целевые программы стимулов, т.д. в качестве главных механизмов</a:t>
            </a:r>
            <a:endParaRPr lang="en-US" altLang="de-DE" sz="1200" b="0" dirty="0"/>
          </a:p>
        </p:txBody>
      </p:sp>
      <p:sp>
        <p:nvSpPr>
          <p:cNvPr id="20" name="Textfeld 14"/>
          <p:cNvSpPr txBox="1">
            <a:spLocks noChangeArrowheads="1"/>
          </p:cNvSpPr>
          <p:nvPr/>
        </p:nvSpPr>
        <p:spPr bwMode="auto">
          <a:xfrm>
            <a:off x="4751843" y="1901686"/>
            <a:ext cx="2451100" cy="2277823"/>
          </a:xfrm>
          <a:prstGeom prst="rect">
            <a:avLst/>
          </a:prstGeom>
          <a:solidFill>
            <a:schemeClr val="bg1"/>
          </a:solidFill>
          <a:ln w="31750">
            <a:solidFill>
              <a:srgbClr val="66FF66"/>
            </a:solidFill>
            <a:miter lim="800000"/>
            <a:headEnd/>
            <a:tailEnd/>
          </a:ln>
        </p:spPr>
        <p:txBody>
          <a:bodyPr wrap="square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None/>
            </a:pPr>
            <a:r>
              <a:rPr lang="ru-RU" altLang="de-DE" sz="1200" u="sng" dirty="0"/>
              <a:t>Политика в области выплат будет играть дополняющую </a:t>
            </a:r>
            <a:r>
              <a:rPr lang="ru-RU" altLang="de-DE" sz="1200" u="sng" dirty="0" smtClean="0"/>
              <a:t>роль</a:t>
            </a:r>
            <a:r>
              <a:rPr lang="en-US" altLang="de-DE" sz="1200" u="sng" dirty="0" smtClean="0"/>
              <a:t>:</a:t>
            </a:r>
            <a:r>
              <a:rPr lang="en-US" altLang="de-DE" sz="1200" dirty="0"/>
              <a:t/>
            </a:r>
            <a:br>
              <a:rPr lang="en-US" altLang="de-DE" sz="1200" dirty="0"/>
            </a:br>
            <a:r>
              <a:rPr lang="ru-RU" altLang="de-DE" sz="1200" b="0" dirty="0" smtClean="0"/>
              <a:t>Потенциал, обеспечивающий высокие </a:t>
            </a:r>
            <a:r>
              <a:rPr lang="ru-RU" altLang="de-DE" sz="1200" b="0" dirty="0" err="1" smtClean="0"/>
              <a:t>инфрамаргинальные</a:t>
            </a:r>
            <a:r>
              <a:rPr lang="ru-RU" altLang="de-DE" sz="1200" b="0" dirty="0" smtClean="0"/>
              <a:t> ренты</a:t>
            </a:r>
            <a:r>
              <a:rPr lang="en-US" altLang="de-DE" sz="1200" b="0" dirty="0" smtClean="0"/>
              <a:t> </a:t>
            </a:r>
            <a:r>
              <a:rPr lang="ru-RU" altLang="de-DE" sz="1200" b="0" dirty="0" smtClean="0"/>
              <a:t>и большой</a:t>
            </a:r>
            <a:r>
              <a:rPr lang="en-US" altLang="de-DE" sz="1200" b="0" dirty="0"/>
              <a:t/>
            </a:r>
            <a:br>
              <a:rPr lang="en-US" altLang="de-DE" sz="1200" b="0" dirty="0"/>
            </a:br>
            <a:r>
              <a:rPr lang="ru-RU" altLang="de-DE" sz="1200" b="0" dirty="0" smtClean="0"/>
              <a:t>распределительный эффект </a:t>
            </a:r>
            <a:r>
              <a:rPr lang="en-US" altLang="de-DE" sz="1200" b="0" dirty="0" smtClean="0"/>
              <a:t>(</a:t>
            </a:r>
            <a:r>
              <a:rPr lang="ru-RU" altLang="de-DE" sz="1200" b="0" dirty="0" smtClean="0"/>
              <a:t>Примечание: ошибки в модели рынка</a:t>
            </a:r>
            <a:r>
              <a:rPr lang="en-US" altLang="de-DE" sz="1200" b="0" dirty="0" smtClean="0"/>
              <a:t>):</a:t>
            </a:r>
            <a:r>
              <a:rPr lang="ru-RU" altLang="de-DE" sz="1200" b="0" dirty="0" smtClean="0"/>
              <a:t> регулирование</a:t>
            </a:r>
            <a:r>
              <a:rPr lang="en-US" altLang="de-DE" sz="1200" b="0" dirty="0"/>
              <a:t>, </a:t>
            </a:r>
            <a:r>
              <a:rPr lang="ru-RU" altLang="de-DE" sz="1200" b="0" dirty="0"/>
              <a:t> целевые программы стимулов, т.д. в качестве главных механизмов</a:t>
            </a:r>
            <a:endParaRPr lang="en-US" altLang="de-DE" sz="1200" b="0" dirty="0"/>
          </a:p>
          <a:p>
            <a:pPr eaLnBrk="1" hangingPunct="1">
              <a:buFontTx/>
              <a:buNone/>
            </a:pPr>
            <a:endParaRPr lang="en-US" altLang="de-DE" sz="1200" b="0" dirty="0"/>
          </a:p>
        </p:txBody>
      </p:sp>
    </p:spTree>
    <p:extLst>
      <p:ext uri="{BB962C8B-B14F-4D97-AF65-F5344CB8AC3E}">
        <p14:creationId xmlns:p14="http://schemas.microsoft.com/office/powerpoint/2010/main" val="89830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836712"/>
            <a:ext cx="8712968" cy="5545137"/>
          </a:xfrm>
        </p:spPr>
        <p:txBody>
          <a:bodyPr/>
          <a:lstStyle/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/>
              <a:t>В</a:t>
            </a:r>
            <a:r>
              <a:rPr lang="ru-RU" sz="1600" dirty="0" smtClean="0"/>
              <a:t>ыплаты </a:t>
            </a:r>
            <a:r>
              <a:rPr lang="ru-RU" sz="1600" dirty="0"/>
              <a:t>за выбросы углерода</a:t>
            </a:r>
            <a:r>
              <a:rPr lang="en-US" sz="1600" dirty="0" smtClean="0"/>
              <a:t> </a:t>
            </a:r>
            <a:r>
              <a:rPr lang="ru-RU" sz="1600" dirty="0" smtClean="0"/>
              <a:t>– принципиально важный элемент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Разработка бизнес-моделей с вариантами «зрелого» рынка, низкой и средней выплатой за выбросы 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Предпочтительно, с возможностью адаптации к растущей (энергетической) переменчивости условий рынка</a:t>
            </a:r>
            <a:r>
              <a:rPr lang="en-US" sz="1600" dirty="0" smtClean="0"/>
              <a:t> (</a:t>
            </a:r>
            <a:r>
              <a:rPr lang="ru-RU" sz="1600" dirty="0" smtClean="0"/>
              <a:t>контроль количества</a:t>
            </a:r>
            <a:r>
              <a:rPr lang="en-US" sz="1600" dirty="0" smtClean="0"/>
              <a:t>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Обеспечение уверенности для инвесторов </a:t>
            </a:r>
            <a:r>
              <a:rPr lang="en-US" sz="1600" dirty="0" smtClean="0"/>
              <a:t>(</a:t>
            </a:r>
            <a:r>
              <a:rPr lang="ru-RU" sz="1600" dirty="0" smtClean="0"/>
              <a:t>долгосрочные траектории верхнего предела </a:t>
            </a:r>
            <a:r>
              <a:rPr lang="ru-RU" sz="1600" dirty="0"/>
              <a:t>и</a:t>
            </a:r>
            <a:r>
              <a:rPr lang="en-US" sz="1600" dirty="0" smtClean="0"/>
              <a:t>/</a:t>
            </a:r>
            <a:r>
              <a:rPr lang="ru-RU" sz="1600" dirty="0" smtClean="0"/>
              <a:t>или контроль цен или, по крайней мере, элементы ценового контроля</a:t>
            </a:r>
            <a:r>
              <a:rPr lang="en-US" sz="1600" dirty="0" smtClean="0"/>
              <a:t>)       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В зависимости от условий страны и, возможно, отраслей</a:t>
            </a:r>
            <a:r>
              <a:rPr lang="en-US" sz="1600" dirty="0" smtClean="0"/>
              <a:t>: </a:t>
            </a:r>
            <a:br>
              <a:rPr lang="en-US" sz="1600" dirty="0" smtClean="0"/>
            </a:br>
            <a:r>
              <a:rPr lang="ru-RU" sz="1600" dirty="0" smtClean="0"/>
              <a:t>выплаты за выбросы углерода как основной или дополняющий механизм политики </a:t>
            </a:r>
            <a:r>
              <a:rPr lang="en-US" sz="1600" dirty="0" smtClean="0"/>
              <a:t>(</a:t>
            </a:r>
            <a:r>
              <a:rPr lang="ru-RU" sz="1600" dirty="0" smtClean="0"/>
              <a:t>например, в зависимости от эффективной чувствительности к цене</a:t>
            </a:r>
            <a:r>
              <a:rPr lang="en-US" sz="1600" dirty="0" smtClean="0"/>
              <a:t>)</a:t>
            </a:r>
          </a:p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smtClean="0"/>
              <a:t>Потребуются дополнительные меры политики 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Для устранения барьеров, мешающих закрытому потенциалу  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Для последовательного использования возможностей для инвестиций </a:t>
            </a:r>
            <a:r>
              <a:rPr lang="en-US" sz="1600" dirty="0" smtClean="0"/>
              <a:t>/</a:t>
            </a:r>
            <a:r>
              <a:rPr lang="ru-RU" sz="1600" dirty="0" smtClean="0"/>
              <a:t> изъятия инвестиций </a:t>
            </a:r>
            <a:r>
              <a:rPr lang="en-US" sz="1600" dirty="0" smtClean="0"/>
              <a:t>(</a:t>
            </a:r>
            <a:r>
              <a:rPr lang="ru-RU" sz="1600" dirty="0" smtClean="0"/>
              <a:t>особенно для долговечных основных фондов</a:t>
            </a:r>
            <a:r>
              <a:rPr lang="en-US" sz="1600" dirty="0" smtClean="0"/>
              <a:t>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Для преодоления ошибок в модели рынка и обеспечения совместимости инфраструктуры </a:t>
            </a:r>
            <a:endParaRPr lang="en-US" sz="16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Для стимулирования инноваций и содействия сильному подходу модернизации в политике в области изменения климата для экономики будущего</a:t>
            </a:r>
            <a:endParaRPr lang="en-US" sz="1600" dirty="0" smtClean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3989" y="44624"/>
            <a:ext cx="626427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ru-RU" altLang="de-DE" sz="1800" dirty="0" smtClean="0">
                <a:solidFill>
                  <a:srgbClr val="FF0000"/>
                </a:solidFill>
              </a:rPr>
              <a:t>Среднесрочные </a:t>
            </a:r>
            <a:r>
              <a:rPr lang="ru-RU" altLang="de-DE" sz="1800" dirty="0">
                <a:solidFill>
                  <a:srgbClr val="FF0000"/>
                </a:solidFill>
              </a:rPr>
              <a:t>и долгосрочные пути политики в области изменения климата </a:t>
            </a:r>
            <a:r>
              <a:rPr lang="en-US" altLang="de-DE" sz="1800" dirty="0" smtClean="0">
                <a:solidFill>
                  <a:srgbClr val="FF0000"/>
                </a:solidFill>
              </a:rPr>
              <a:t>-  </a:t>
            </a:r>
            <a:r>
              <a:rPr lang="ru-RU" altLang="de-DE" sz="1800" dirty="0" smtClean="0">
                <a:solidFill>
                  <a:srgbClr val="FF0000"/>
                </a:solidFill>
              </a:rPr>
              <a:t>основные элементы умных и надежных комплексов мер политики </a:t>
            </a:r>
            <a:endParaRPr lang="en-US" altLang="de-DE" sz="1800" dirty="0">
              <a:solidFill>
                <a:srgbClr val="FF0000"/>
              </a:solidFill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410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4213" y="1916113"/>
            <a:ext cx="81359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de-DE" sz="4400" dirty="0" smtClean="0">
                <a:solidFill>
                  <a:srgbClr val="FF0033"/>
                </a:solidFill>
              </a:rPr>
              <a:t>Спасибо за внимание</a:t>
            </a:r>
            <a:r>
              <a:rPr lang="en-US" altLang="de-DE" sz="4400" dirty="0" smtClean="0">
                <a:solidFill>
                  <a:srgbClr val="FF0033"/>
                </a:solidFill>
              </a:rPr>
              <a:t>!</a:t>
            </a:r>
            <a:endParaRPr lang="en-US" altLang="de-DE" sz="4400" dirty="0">
              <a:solidFill>
                <a:srgbClr val="FF0033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84213" y="3429000"/>
            <a:ext cx="48768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Dr. Felix Chr. Matthes 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Energy &amp; Climate Division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Berlin Office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Schicklerstraße 5-7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D-10179 Berlin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f.matthes@oeko.de 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www.oeko.de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altLang="de-DE" dirty="0"/>
              <a:t>twitter.com/FelixMatthes</a:t>
            </a:r>
            <a:endParaRPr lang="de-DE" dirty="0"/>
          </a:p>
        </p:txBody>
      </p:sp>
      <p:pic>
        <p:nvPicPr>
          <p:cNvPr id="31748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149725"/>
            <a:ext cx="2160587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07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Öi master 2-07 mit Bild Energie 3">
  <a:themeElements>
    <a:clrScheme name="Öi master 2-07 mit Bild Energie 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Öi master 2-07 mit Bild Energie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Öi master 2-07 mit Bild Energie 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i master 2-07 mit Bild Energie 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i master 2-07 mit Bild Energie 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i master 2-07 mit Bild Energie 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i master 2-07 mit Bild Energie 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i master 2-07 mit Bild Energie 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i master 2-07 mit Bild Energie 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Öi master 2-07 mit Bild Energie 3</Template>
  <TotalTime>138</TotalTime>
  <Words>871</Words>
  <Application>Microsoft Office PowerPoint</Application>
  <PresentationFormat>Экран (4:3)</PresentationFormat>
  <Paragraphs>79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Öi master 2-07 mit Bild Energie 3</vt:lpstr>
      <vt:lpstr>Реализация Парижского соглашения:  переход к низкоуглеродной экономике. Стратегии, последствия и эффективный комплекс мер политики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Öko-Institut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Low-carbon Economy</dc:title>
  <dc:creator>F.Matthes@oeko.de</dc:creator>
  <cp:lastModifiedBy>Диас Дуненбаев</cp:lastModifiedBy>
  <cp:revision>584</cp:revision>
  <cp:lastPrinted>2016-06-06T20:13:25Z</cp:lastPrinted>
  <dcterms:created xsi:type="dcterms:W3CDTF">2007-10-22T09:39:32Z</dcterms:created>
  <dcterms:modified xsi:type="dcterms:W3CDTF">2016-07-01T07:53:34Z</dcterms:modified>
</cp:coreProperties>
</file>